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375F0E3-994E-4807-A9AD-0EC67D376D80}">
  <a:tblStyle styleId="{0375F0E3-994E-4807-A9AD-0EC67D376D8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85"/>
  </p:normalViewPr>
  <p:slideViewPr>
    <p:cSldViewPr snapToGrid="0">
      <p:cViewPr varScale="1">
        <p:scale>
          <a:sx n="157" d="100"/>
          <a:sy n="157" d="100"/>
        </p:scale>
        <p:origin x="648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9717ec82db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9717ec82db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955f31ac64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955f31ac64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9717ec82d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9717ec82db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9425e14897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9425e14897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9717ec8c8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9717ec8c8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717ec82db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717ec82db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55f31ac64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55f31ac64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9717ec8c8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9717ec8c8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9717ec8c8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9717ec8c8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955f31ac6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955f31ac6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425e1489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425e1489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9425e1489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9425e14897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955f31ac6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955f31ac6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955f31ac6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955f31ac64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955f31ac6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955f31ac6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955f31ac64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955f31ac64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955f31ac6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955f31ac64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55f31ac64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55f31ac64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955f31ac64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955f31ac64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9425e1489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9425e1489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955f31ac64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955f31ac64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9425e1489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9425e1489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955f31ac64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955f31ac64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955f31ac64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955f31ac64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9717ec82db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9717ec82db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955f31ac64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955f31ac64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9425e14897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9425e14897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9425e14897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9425e14897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717ec8c8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717ec8c8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9717ec82db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9717ec82db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9717ec82db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9717ec82db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9717ec82db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9717ec82db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9425e1489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9425e14897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955f31ac64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955f31ac64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955f31ac64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955f31ac64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0Uu2kxU55KwjjFogecsDJ1ZelUg03yZL/view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NFLXEhooYDtSrZhSk2Xa6coB5HM6NLG2/view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0618-016-0455-0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scipy.github.io/devdocs/generated/scipy.signal.welch.html" TargetMode="External"/><Relationship Id="rId4" Type="http://schemas.openxmlformats.org/officeDocument/2006/relationships/hyperlink" Target="https://stackoverflow.com/questions/36549932/pattern-detection-in-time-series-data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Capstone Project:</a:t>
            </a:r>
            <a:endParaRPr sz="480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novel, real-time step counting algorithm</a:t>
            </a: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623400" y="4671000"/>
            <a:ext cx="8520600" cy="4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Henry Valk</a:t>
            </a:r>
            <a:endParaRPr sz="2000"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247851" cy="74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Frequency-Based Walk Detection</a:t>
            </a:r>
            <a:endParaRPr/>
          </a:p>
        </p:txBody>
      </p:sp>
      <p:sp>
        <p:nvSpPr>
          <p:cNvPr id="186" name="Google Shape;186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1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If sample_count &gt;= 250 and sample_count % 50 == 0:</a:t>
            </a:r>
            <a:endParaRPr i="1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/>
              <a:t>if FT(last250samples, 1.2 : 2.4) &gt; FT(last250samples,0 : 1.2) and FT(last250samples, 1.2 : 2.4) &gt; threshold:</a:t>
            </a:r>
            <a:endParaRPr i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/>
              <a:t>		walking = True</a:t>
            </a:r>
            <a:endParaRPr i="1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/>
              <a:t>else:</a:t>
            </a:r>
            <a:endParaRPr i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i="1"/>
              <a:t>		walking = False</a:t>
            </a:r>
            <a:endParaRPr i="1"/>
          </a:p>
        </p:txBody>
      </p:sp>
      <p:sp>
        <p:nvSpPr>
          <p:cNvPr id="187" name="Google Shape;187;p22"/>
          <p:cNvSpPr txBox="1"/>
          <p:nvPr/>
        </p:nvSpPr>
        <p:spPr>
          <a:xfrm>
            <a:off x="0" y="4405900"/>
            <a:ext cx="57528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03030"/>
                </a:solidFill>
                <a:highlight>
                  <a:srgbClr val="FFFFFF"/>
                </a:highlight>
              </a:rPr>
              <a:t>Kang, X., Huang, B., &amp; Qi, G. (2018). A Novel Walking Detection and Step Counting Algorithm Using Unconstrained Smartphones. </a:t>
            </a:r>
            <a:r>
              <a:rPr lang="en" sz="800" i="1">
                <a:solidFill>
                  <a:srgbClr val="303030"/>
                </a:solidFill>
                <a:highlight>
                  <a:srgbClr val="FFFFFF"/>
                </a:highlight>
              </a:rPr>
              <a:t>Sensors (Basel, Switzerland)</a:t>
            </a:r>
            <a:r>
              <a:rPr lang="en" sz="800">
                <a:solidFill>
                  <a:srgbClr val="303030"/>
                </a:solidFill>
                <a:highlight>
                  <a:srgbClr val="FFFFFF"/>
                </a:highlight>
              </a:rPr>
              <a:t>, </a:t>
            </a:r>
            <a:r>
              <a:rPr lang="en" sz="800" i="1">
                <a:solidFill>
                  <a:srgbClr val="303030"/>
                </a:solidFill>
                <a:highlight>
                  <a:srgbClr val="FFFFFF"/>
                </a:highlight>
              </a:rPr>
              <a:t>18</a:t>
            </a:r>
            <a:r>
              <a:rPr lang="en" sz="800">
                <a:solidFill>
                  <a:srgbClr val="303030"/>
                </a:solidFill>
                <a:highlight>
                  <a:srgbClr val="FFFFFF"/>
                </a:highlight>
              </a:rPr>
              <a:t>(1), 297. https://doi.org/10.3390/s18010297</a:t>
            </a:r>
            <a:endParaRPr sz="800"/>
          </a:p>
        </p:txBody>
      </p:sp>
      <p:grpSp>
        <p:nvGrpSpPr>
          <p:cNvPr id="188" name="Google Shape;188;p22"/>
          <p:cNvGrpSpPr/>
          <p:nvPr/>
        </p:nvGrpSpPr>
        <p:grpSpPr>
          <a:xfrm>
            <a:off x="5149125" y="2696075"/>
            <a:ext cx="3009300" cy="2285553"/>
            <a:chOff x="5149125" y="2696075"/>
            <a:chExt cx="3009300" cy="2285553"/>
          </a:xfrm>
        </p:grpSpPr>
        <p:grpSp>
          <p:nvGrpSpPr>
            <p:cNvPr id="189" name="Google Shape;189;p22"/>
            <p:cNvGrpSpPr/>
            <p:nvPr/>
          </p:nvGrpSpPr>
          <p:grpSpPr>
            <a:xfrm>
              <a:off x="5149134" y="3025877"/>
              <a:ext cx="2818407" cy="1955751"/>
              <a:chOff x="5659875" y="3418025"/>
              <a:chExt cx="2307900" cy="1563600"/>
            </a:xfrm>
          </p:grpSpPr>
          <p:sp>
            <p:nvSpPr>
              <p:cNvPr id="190" name="Google Shape;190;p22"/>
              <p:cNvSpPr/>
              <p:nvPr/>
            </p:nvSpPr>
            <p:spPr>
              <a:xfrm>
                <a:off x="5692000" y="4021325"/>
                <a:ext cx="325500" cy="6321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2"/>
              <p:cNvSpPr/>
              <p:nvPr/>
            </p:nvSpPr>
            <p:spPr>
              <a:xfrm>
                <a:off x="6119675" y="3583275"/>
                <a:ext cx="325500" cy="10701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2"/>
              <p:cNvSpPr/>
              <p:nvPr/>
            </p:nvSpPr>
            <p:spPr>
              <a:xfrm>
                <a:off x="6585175" y="4406100"/>
                <a:ext cx="325500" cy="2472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3" name="Google Shape;193;p22"/>
              <p:cNvCxnSpPr/>
              <p:nvPr/>
            </p:nvCxnSpPr>
            <p:spPr>
              <a:xfrm>
                <a:off x="5659875" y="3418025"/>
                <a:ext cx="0" cy="12354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4" name="Google Shape;194;p22"/>
              <p:cNvCxnSpPr/>
              <p:nvPr/>
            </p:nvCxnSpPr>
            <p:spPr>
              <a:xfrm rot="10800000">
                <a:off x="5659875" y="4653425"/>
                <a:ext cx="23079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" name="Google Shape;195;p22"/>
              <p:cNvCxnSpPr/>
              <p:nvPr/>
            </p:nvCxnSpPr>
            <p:spPr>
              <a:xfrm>
                <a:off x="6049650" y="4567325"/>
                <a:ext cx="0" cy="172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" name="Google Shape;196;p22"/>
              <p:cNvCxnSpPr/>
              <p:nvPr/>
            </p:nvCxnSpPr>
            <p:spPr>
              <a:xfrm>
                <a:off x="6515175" y="4567325"/>
                <a:ext cx="0" cy="172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7" name="Google Shape;197;p22"/>
              <p:cNvSpPr txBox="1"/>
              <p:nvPr/>
            </p:nvSpPr>
            <p:spPr>
              <a:xfrm>
                <a:off x="5892525" y="4653425"/>
                <a:ext cx="587100" cy="32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/>
                  <a:t>1.2 hz</a:t>
                </a:r>
                <a:endParaRPr sz="1200" b="1"/>
              </a:p>
            </p:txBody>
          </p:sp>
          <p:sp>
            <p:nvSpPr>
              <p:cNvPr id="198" name="Google Shape;198;p22"/>
              <p:cNvSpPr txBox="1"/>
              <p:nvPr/>
            </p:nvSpPr>
            <p:spPr>
              <a:xfrm>
                <a:off x="6353500" y="4653425"/>
                <a:ext cx="521100" cy="32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/>
                  <a:t>2.4 hz</a:t>
                </a:r>
                <a:endParaRPr sz="1200" b="1"/>
              </a:p>
            </p:txBody>
          </p:sp>
        </p:grpSp>
        <p:sp>
          <p:nvSpPr>
            <p:cNvPr id="199" name="Google Shape;199;p22"/>
            <p:cNvSpPr txBox="1"/>
            <p:nvPr/>
          </p:nvSpPr>
          <p:spPr>
            <a:xfrm>
              <a:off x="5149125" y="2696075"/>
              <a:ext cx="3009300" cy="33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/>
                <a:t>Binned Power Spectrum Density</a:t>
              </a:r>
              <a:endParaRPr b="1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Offline Walk Detection Performance</a:t>
            </a:r>
            <a:endParaRPr/>
          </a:p>
        </p:txBody>
      </p:sp>
      <p:pic>
        <p:nvPicPr>
          <p:cNvPr id="205" name="Google Shape;2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6538" y="1242575"/>
            <a:ext cx="5508933" cy="39009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6" name="Google Shape;206;p23"/>
          <p:cNvGraphicFramePr/>
          <p:nvPr/>
        </p:nvGraphicFramePr>
        <p:xfrm>
          <a:off x="3117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{0375F0E3-994E-4807-A9AD-0EC67D376D80}</a:tableStyleId>
              </a:tblPr>
              <a:tblGrid>
                <a:gridCol w="1060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1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Specificity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0.7235</a:t>
                      </a:r>
                      <a:endParaRPr sz="1800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1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Sensitivity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0.9946</a:t>
                      </a:r>
                      <a:endParaRPr sz="1800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3490113" y="1753475"/>
            <a:ext cx="1134600" cy="438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Frequency-Based Walk Detection</a:t>
            </a:r>
            <a:endParaRPr sz="800" b="1"/>
          </a:p>
        </p:txBody>
      </p:sp>
      <p:sp>
        <p:nvSpPr>
          <p:cNvPr id="212" name="Google Shape;212;p24"/>
          <p:cNvSpPr/>
          <p:nvPr/>
        </p:nvSpPr>
        <p:spPr>
          <a:xfrm>
            <a:off x="3438063" y="3778988"/>
            <a:ext cx="1236900" cy="438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Template-Based</a:t>
            </a:r>
            <a:endParaRPr sz="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Step Counter</a:t>
            </a:r>
            <a:endParaRPr sz="800" b="1"/>
          </a:p>
        </p:txBody>
      </p:sp>
      <p:sp>
        <p:nvSpPr>
          <p:cNvPr id="213" name="Google Shape;213;p24"/>
          <p:cNvSpPr/>
          <p:nvPr/>
        </p:nvSpPr>
        <p:spPr>
          <a:xfrm>
            <a:off x="3235300" y="31850"/>
            <a:ext cx="1642425" cy="261000"/>
          </a:xfrm>
          <a:prstGeom prst="flowChartInputOutpu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Accelerometer Z</a:t>
            </a:r>
            <a:endParaRPr sz="800" b="1"/>
          </a:p>
        </p:txBody>
      </p:sp>
      <p:sp>
        <p:nvSpPr>
          <p:cNvPr id="214" name="Google Shape;214;p24"/>
          <p:cNvSpPr/>
          <p:nvPr/>
        </p:nvSpPr>
        <p:spPr>
          <a:xfrm>
            <a:off x="3438963" y="2383685"/>
            <a:ext cx="1236900" cy="841115"/>
          </a:xfrm>
          <a:prstGeom prst="flowChartDecision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Walking</a:t>
            </a:r>
            <a:endParaRPr sz="800" b="1"/>
          </a:p>
        </p:txBody>
      </p:sp>
      <p:sp>
        <p:nvSpPr>
          <p:cNvPr id="215" name="Google Shape;215;p24"/>
          <p:cNvSpPr/>
          <p:nvPr/>
        </p:nvSpPr>
        <p:spPr>
          <a:xfrm>
            <a:off x="3651800" y="4450550"/>
            <a:ext cx="809425" cy="661100"/>
          </a:xfrm>
          <a:prstGeom prst="flowChartDecision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Step</a:t>
            </a:r>
            <a:endParaRPr sz="800" b="1"/>
          </a:p>
        </p:txBody>
      </p:sp>
      <p:sp>
        <p:nvSpPr>
          <p:cNvPr id="216" name="Google Shape;216;p24"/>
          <p:cNvSpPr txBox="1"/>
          <p:nvPr/>
        </p:nvSpPr>
        <p:spPr>
          <a:xfrm>
            <a:off x="4904163" y="2650788"/>
            <a:ext cx="3579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</a:t>
            </a:r>
            <a:endParaRPr sz="1000"/>
          </a:p>
        </p:txBody>
      </p:sp>
      <p:cxnSp>
        <p:nvCxnSpPr>
          <p:cNvPr id="217" name="Google Shape;217;p24"/>
          <p:cNvCxnSpPr>
            <a:stCxn id="214" idx="3"/>
            <a:endCxn id="216" idx="1"/>
          </p:cNvCxnSpPr>
          <p:nvPr/>
        </p:nvCxnSpPr>
        <p:spPr>
          <a:xfrm>
            <a:off x="4675863" y="2804243"/>
            <a:ext cx="228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" name="Google Shape;218;p24"/>
          <p:cNvCxnSpPr>
            <a:stCxn id="216" idx="0"/>
          </p:cNvCxnSpPr>
          <p:nvPr/>
        </p:nvCxnSpPr>
        <p:spPr>
          <a:xfrm rot="10800000">
            <a:off x="5064213" y="179388"/>
            <a:ext cx="18900" cy="247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4"/>
          <p:cNvSpPr/>
          <p:nvPr/>
        </p:nvSpPr>
        <p:spPr>
          <a:xfrm>
            <a:off x="3490050" y="458450"/>
            <a:ext cx="1134694" cy="771600"/>
          </a:xfrm>
          <a:prstGeom prst="flowChartDecision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0.5 sec interval</a:t>
            </a:r>
            <a:endParaRPr sz="800" b="1"/>
          </a:p>
        </p:txBody>
      </p:sp>
      <p:cxnSp>
        <p:nvCxnSpPr>
          <p:cNvPr id="220" name="Google Shape;220;p24"/>
          <p:cNvCxnSpPr>
            <a:stCxn id="213" idx="4"/>
            <a:endCxn id="219" idx="0"/>
          </p:cNvCxnSpPr>
          <p:nvPr/>
        </p:nvCxnSpPr>
        <p:spPr>
          <a:xfrm>
            <a:off x="4056513" y="292850"/>
            <a:ext cx="900" cy="16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1" name="Google Shape;221;p24"/>
          <p:cNvSpPr txBox="1"/>
          <p:nvPr/>
        </p:nvSpPr>
        <p:spPr>
          <a:xfrm>
            <a:off x="3813363" y="1281412"/>
            <a:ext cx="4881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yes</a:t>
            </a:r>
            <a:endParaRPr sz="1000"/>
          </a:p>
        </p:txBody>
      </p:sp>
      <p:cxnSp>
        <p:nvCxnSpPr>
          <p:cNvPr id="222" name="Google Shape;222;p24"/>
          <p:cNvCxnSpPr>
            <a:stCxn id="219" idx="2"/>
            <a:endCxn id="221" idx="0"/>
          </p:cNvCxnSpPr>
          <p:nvPr/>
        </p:nvCxnSpPr>
        <p:spPr>
          <a:xfrm>
            <a:off x="4057397" y="1230050"/>
            <a:ext cx="0" cy="5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24"/>
          <p:cNvCxnSpPr>
            <a:stCxn id="221" idx="2"/>
            <a:endCxn id="211" idx="0"/>
          </p:cNvCxnSpPr>
          <p:nvPr/>
        </p:nvCxnSpPr>
        <p:spPr>
          <a:xfrm>
            <a:off x="4057413" y="1588312"/>
            <a:ext cx="0" cy="16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4" name="Google Shape;224;p24"/>
          <p:cNvCxnSpPr>
            <a:stCxn id="211" idx="2"/>
            <a:endCxn id="214" idx="0"/>
          </p:cNvCxnSpPr>
          <p:nvPr/>
        </p:nvCxnSpPr>
        <p:spPr>
          <a:xfrm>
            <a:off x="4057413" y="2191775"/>
            <a:ext cx="0" cy="19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5" name="Google Shape;225;p24"/>
          <p:cNvCxnSpPr>
            <a:endCxn id="213" idx="5"/>
          </p:cNvCxnSpPr>
          <p:nvPr/>
        </p:nvCxnSpPr>
        <p:spPr>
          <a:xfrm rot="10800000">
            <a:off x="4713483" y="162350"/>
            <a:ext cx="405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6" name="Google Shape;226;p24"/>
          <p:cNvCxnSpPr>
            <a:stCxn id="219" idx="1"/>
          </p:cNvCxnSpPr>
          <p:nvPr/>
        </p:nvCxnSpPr>
        <p:spPr>
          <a:xfrm>
            <a:off x="3490050" y="8442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24"/>
          <p:cNvCxnSpPr>
            <a:stCxn id="219" idx="1"/>
            <a:endCxn id="228" idx="3"/>
          </p:cNvCxnSpPr>
          <p:nvPr/>
        </p:nvCxnSpPr>
        <p:spPr>
          <a:xfrm rot="10800000">
            <a:off x="3166350" y="844250"/>
            <a:ext cx="32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" name="Google Shape;228;p24"/>
          <p:cNvSpPr txBox="1"/>
          <p:nvPr/>
        </p:nvSpPr>
        <p:spPr>
          <a:xfrm>
            <a:off x="2808463" y="690800"/>
            <a:ext cx="3579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</a:t>
            </a:r>
            <a:endParaRPr sz="1000"/>
          </a:p>
        </p:txBody>
      </p:sp>
      <p:cxnSp>
        <p:nvCxnSpPr>
          <p:cNvPr id="229" name="Google Shape;229;p24"/>
          <p:cNvCxnSpPr>
            <a:stCxn id="228" idx="2"/>
          </p:cNvCxnSpPr>
          <p:nvPr/>
        </p:nvCxnSpPr>
        <p:spPr>
          <a:xfrm flipH="1">
            <a:off x="2980513" y="997700"/>
            <a:ext cx="6900" cy="18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" name="Google Shape;230;p24"/>
          <p:cNvCxnSpPr>
            <a:endCxn id="214" idx="1"/>
          </p:cNvCxnSpPr>
          <p:nvPr/>
        </p:nvCxnSpPr>
        <p:spPr>
          <a:xfrm rot="10800000" flipH="1">
            <a:off x="2981163" y="2804243"/>
            <a:ext cx="457800" cy="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" name="Google Shape;231;p24"/>
          <p:cNvCxnSpPr>
            <a:stCxn id="212" idx="2"/>
            <a:endCxn id="215" idx="0"/>
          </p:cNvCxnSpPr>
          <p:nvPr/>
        </p:nvCxnSpPr>
        <p:spPr>
          <a:xfrm>
            <a:off x="4056513" y="4217288"/>
            <a:ext cx="0" cy="23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" name="Google Shape;232;p24"/>
          <p:cNvCxnSpPr>
            <a:stCxn id="215" idx="3"/>
          </p:cNvCxnSpPr>
          <p:nvPr/>
        </p:nvCxnSpPr>
        <p:spPr>
          <a:xfrm rot="10800000" flipH="1">
            <a:off x="4461225" y="4771500"/>
            <a:ext cx="656100" cy="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24"/>
          <p:cNvCxnSpPr>
            <a:endCxn id="216" idx="2"/>
          </p:cNvCxnSpPr>
          <p:nvPr/>
        </p:nvCxnSpPr>
        <p:spPr>
          <a:xfrm rot="10800000">
            <a:off x="5083113" y="2957688"/>
            <a:ext cx="34200" cy="18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4" name="Google Shape;234;p24"/>
          <p:cNvSpPr txBox="1"/>
          <p:nvPr/>
        </p:nvSpPr>
        <p:spPr>
          <a:xfrm>
            <a:off x="3812463" y="3292675"/>
            <a:ext cx="4881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yes</a:t>
            </a:r>
            <a:endParaRPr sz="1000"/>
          </a:p>
        </p:txBody>
      </p:sp>
      <p:cxnSp>
        <p:nvCxnSpPr>
          <p:cNvPr id="235" name="Google Shape;235;p24"/>
          <p:cNvCxnSpPr>
            <a:stCxn id="214" idx="2"/>
            <a:endCxn id="234" idx="0"/>
          </p:cNvCxnSpPr>
          <p:nvPr/>
        </p:nvCxnSpPr>
        <p:spPr>
          <a:xfrm flipH="1">
            <a:off x="4056513" y="3224800"/>
            <a:ext cx="900" cy="6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6" name="Google Shape;236;p24"/>
          <p:cNvCxnSpPr>
            <a:stCxn id="234" idx="2"/>
            <a:endCxn id="212" idx="0"/>
          </p:cNvCxnSpPr>
          <p:nvPr/>
        </p:nvCxnSpPr>
        <p:spPr>
          <a:xfrm>
            <a:off x="4056513" y="3599575"/>
            <a:ext cx="0" cy="17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7" name="Google Shape;237;p24"/>
          <p:cNvSpPr txBox="1"/>
          <p:nvPr/>
        </p:nvSpPr>
        <p:spPr>
          <a:xfrm>
            <a:off x="5570688" y="4620450"/>
            <a:ext cx="4881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yes</a:t>
            </a:r>
            <a:endParaRPr sz="1000"/>
          </a:p>
        </p:txBody>
      </p:sp>
      <p:cxnSp>
        <p:nvCxnSpPr>
          <p:cNvPr id="238" name="Google Shape;238;p24"/>
          <p:cNvCxnSpPr>
            <a:endCxn id="237" idx="1"/>
          </p:cNvCxnSpPr>
          <p:nvPr/>
        </p:nvCxnSpPr>
        <p:spPr>
          <a:xfrm>
            <a:off x="5130588" y="4769100"/>
            <a:ext cx="440100" cy="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9" name="Google Shape;239;p24"/>
          <p:cNvSpPr/>
          <p:nvPr/>
        </p:nvSpPr>
        <p:spPr>
          <a:xfrm>
            <a:off x="5273238" y="3779000"/>
            <a:ext cx="1062300" cy="438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Increment step count</a:t>
            </a:r>
            <a:endParaRPr sz="800" b="1"/>
          </a:p>
        </p:txBody>
      </p:sp>
      <p:cxnSp>
        <p:nvCxnSpPr>
          <p:cNvPr id="240" name="Google Shape;240;p24"/>
          <p:cNvCxnSpPr>
            <a:stCxn id="237" idx="0"/>
            <a:endCxn id="239" idx="2"/>
          </p:cNvCxnSpPr>
          <p:nvPr/>
        </p:nvCxnSpPr>
        <p:spPr>
          <a:xfrm rot="10800000">
            <a:off x="5804238" y="4217250"/>
            <a:ext cx="10500" cy="40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1" name="Google Shape;241;p24"/>
          <p:cNvCxnSpPr>
            <a:stCxn id="239" idx="0"/>
          </p:cNvCxnSpPr>
          <p:nvPr/>
        </p:nvCxnSpPr>
        <p:spPr>
          <a:xfrm rot="10800000">
            <a:off x="5767488" y="166100"/>
            <a:ext cx="36900" cy="361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2" name="Google Shape;242;p24"/>
          <p:cNvCxnSpPr/>
          <p:nvPr/>
        </p:nvCxnSpPr>
        <p:spPr>
          <a:xfrm>
            <a:off x="5082963" y="165025"/>
            <a:ext cx="67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Template-Based Step Counter</a:t>
            </a:r>
            <a:endParaRPr/>
          </a:p>
        </p:txBody>
      </p:sp>
      <p:pic>
        <p:nvPicPr>
          <p:cNvPr id="248" name="Google Shape;2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9375" y="2499975"/>
            <a:ext cx="4514850" cy="223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5"/>
          <p:cNvSpPr txBox="1">
            <a:spLocks noGrp="1"/>
          </p:cNvSpPr>
          <p:nvPr>
            <p:ph type="body" idx="1"/>
          </p:nvPr>
        </p:nvSpPr>
        <p:spPr>
          <a:xfrm>
            <a:off x="311700" y="1230075"/>
            <a:ext cx="8520600" cy="21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</a:rPr>
              <a:t>Comparing incoming data to an ideal step or average step template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50" name="Google Shape;250;p25"/>
          <p:cNvSpPr txBox="1">
            <a:spLocks noGrp="1"/>
          </p:cNvSpPr>
          <p:nvPr>
            <p:ph type="body" idx="1"/>
          </p:nvPr>
        </p:nvSpPr>
        <p:spPr>
          <a:xfrm>
            <a:off x="131550" y="2571750"/>
            <a:ext cx="6175800" cy="21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FF0000"/>
                </a:solidFill>
              </a:rPr>
              <a:t>A = [1,1,3,5,6,6,5,4,3,1,2,2,2,4,5]</a:t>
            </a:r>
            <a:endParaRPr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0000FF"/>
                </a:solidFill>
              </a:rPr>
              <a:t>B = [1,1,1,2,4,4,5,7,7,5,4,3,3,2,2,3,5,5,6]</a:t>
            </a:r>
            <a:endParaRPr b="1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Template-Based Step Counter</a:t>
            </a:r>
            <a:endParaRPr/>
          </a:p>
        </p:txBody>
      </p:sp>
      <p:pic>
        <p:nvPicPr>
          <p:cNvPr id="256" name="Google Shape;2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9375" y="2499975"/>
            <a:ext cx="4514850" cy="223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6"/>
          <p:cNvSpPr txBox="1">
            <a:spLocks noGrp="1"/>
          </p:cNvSpPr>
          <p:nvPr>
            <p:ph type="body" idx="1"/>
          </p:nvPr>
        </p:nvSpPr>
        <p:spPr>
          <a:xfrm>
            <a:off x="311700" y="1230075"/>
            <a:ext cx="8520600" cy="21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</a:rPr>
              <a:t>Comparing incoming data to an ideal step or average step template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58" name="Google Shape;258;p26"/>
          <p:cNvSpPr txBox="1">
            <a:spLocks noGrp="1"/>
          </p:cNvSpPr>
          <p:nvPr>
            <p:ph type="body" idx="1"/>
          </p:nvPr>
        </p:nvSpPr>
        <p:spPr>
          <a:xfrm>
            <a:off x="131550" y="2571750"/>
            <a:ext cx="6175800" cy="21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FF0000"/>
                </a:solidFill>
              </a:rPr>
              <a:t>A = [1,1,3,5,6,6,5,4,3,1,2,2,2,4,5]</a:t>
            </a:r>
            <a:endParaRPr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0000FF"/>
                </a:solidFill>
              </a:rPr>
              <a:t>B = [1,1,1,2,4,4,5,7,7,5,4,3,3,2,2,3,5,5,6]</a:t>
            </a:r>
            <a:endParaRPr b="1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59" name="Google Shape;25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519013"/>
            <a:ext cx="4381500" cy="22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Time Warping</a:t>
            </a:r>
            <a:endParaRPr/>
          </a:p>
        </p:txBody>
      </p:sp>
      <p:pic>
        <p:nvPicPr>
          <p:cNvPr id="265" name="Google Shape;2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325" y="1152475"/>
            <a:ext cx="4669350" cy="388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Time Warping</a:t>
            </a:r>
            <a:endParaRPr/>
          </a:p>
        </p:txBody>
      </p:sp>
      <p:pic>
        <p:nvPicPr>
          <p:cNvPr id="271" name="Google Shape;271;p28"/>
          <p:cNvPicPr preferRelativeResize="0"/>
          <p:nvPr/>
        </p:nvPicPr>
        <p:blipFill rotWithShape="1">
          <a:blip r:embed="rId3">
            <a:alphaModFix/>
          </a:blip>
          <a:srcRect t="56890" r="61554"/>
          <a:stretch/>
        </p:blipFill>
        <p:spPr>
          <a:xfrm>
            <a:off x="0" y="1017726"/>
            <a:ext cx="4260299" cy="397570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8"/>
          <p:cNvSpPr txBox="1"/>
          <p:nvPr/>
        </p:nvSpPr>
        <p:spPr>
          <a:xfrm>
            <a:off x="4349250" y="1403625"/>
            <a:ext cx="4884600" cy="28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DTW(i,j) = d(Ai ,Bj ) + min{ DTW(i-1,j-1), </a:t>
            </a:r>
            <a:r>
              <a:rPr lang="en" sz="2000" b="1">
                <a:solidFill>
                  <a:srgbClr val="FFFFFF"/>
                </a:solidFill>
              </a:rPr>
              <a:t>…………………………......…</a:t>
            </a:r>
            <a:r>
              <a:rPr lang="en" sz="2000" b="1"/>
              <a:t>DTW(i-1,j ), </a:t>
            </a:r>
            <a:r>
              <a:rPr lang="en" sz="2000" b="1">
                <a:solidFill>
                  <a:srgbClr val="FFFFFF"/>
                </a:solidFill>
              </a:rPr>
              <a:t>……………………....…..……</a:t>
            </a:r>
            <a:r>
              <a:rPr lang="en" sz="2000" b="1"/>
              <a:t>DTW(i,j-1)}</a:t>
            </a: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>
              <a:solidFill>
                <a:schemeClr val="dk1"/>
              </a:solidFill>
            </a:endParaRPr>
          </a:p>
        </p:txBody>
      </p:sp>
      <p:sp>
        <p:nvSpPr>
          <p:cNvPr id="273" name="Google Shape;273;p28"/>
          <p:cNvSpPr txBox="1"/>
          <p:nvPr/>
        </p:nvSpPr>
        <p:spPr>
          <a:xfrm>
            <a:off x="712525" y="1937150"/>
            <a:ext cx="634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00"/>
                </a:solidFill>
              </a:rPr>
              <a:t>A</a:t>
            </a:r>
            <a:endParaRPr sz="1800" b="1">
              <a:solidFill>
                <a:srgbClr val="FF0000"/>
              </a:solidFill>
            </a:endParaRPr>
          </a:p>
        </p:txBody>
      </p:sp>
      <p:sp>
        <p:nvSpPr>
          <p:cNvPr id="274" name="Google Shape;274;p28"/>
          <p:cNvSpPr txBox="1"/>
          <p:nvPr/>
        </p:nvSpPr>
        <p:spPr>
          <a:xfrm>
            <a:off x="2523750" y="3926550"/>
            <a:ext cx="634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FF"/>
                </a:solidFill>
              </a:rPr>
              <a:t>B</a:t>
            </a:r>
            <a:endParaRPr sz="1800" b="1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Time Warping</a:t>
            </a:r>
            <a:endParaRPr/>
          </a:p>
        </p:txBody>
      </p:sp>
      <p:pic>
        <p:nvPicPr>
          <p:cNvPr id="280" name="Google Shape;280;p29"/>
          <p:cNvPicPr preferRelativeResize="0"/>
          <p:nvPr/>
        </p:nvPicPr>
        <p:blipFill rotWithShape="1">
          <a:blip r:embed="rId3">
            <a:alphaModFix/>
          </a:blip>
          <a:srcRect t="56890" r="61554"/>
          <a:stretch/>
        </p:blipFill>
        <p:spPr>
          <a:xfrm>
            <a:off x="0" y="1017726"/>
            <a:ext cx="4260299" cy="3975704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9"/>
          <p:cNvSpPr txBox="1"/>
          <p:nvPr/>
        </p:nvSpPr>
        <p:spPr>
          <a:xfrm>
            <a:off x="4349250" y="1403625"/>
            <a:ext cx="4884600" cy="28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DTW(i,j) = d(Ai ,Bj ) + min{ </a:t>
            </a:r>
            <a:r>
              <a:rPr lang="en" sz="2000" b="1">
                <a:solidFill>
                  <a:srgbClr val="0000FF"/>
                </a:solidFill>
              </a:rPr>
              <a:t>DTW(i-1,j-1)</a:t>
            </a:r>
            <a:r>
              <a:rPr lang="en" sz="2000" b="1"/>
              <a:t>, </a:t>
            </a:r>
            <a:r>
              <a:rPr lang="en" sz="2000" b="1">
                <a:solidFill>
                  <a:srgbClr val="FFFFFF"/>
                </a:solidFill>
              </a:rPr>
              <a:t>…………………………......…</a:t>
            </a:r>
            <a:r>
              <a:rPr lang="en" sz="2000" b="1">
                <a:solidFill>
                  <a:srgbClr val="00FF00"/>
                </a:solidFill>
              </a:rPr>
              <a:t>DTW(i-1,j )</a:t>
            </a:r>
            <a:r>
              <a:rPr lang="en" sz="2000" b="1"/>
              <a:t>, </a:t>
            </a:r>
            <a:r>
              <a:rPr lang="en" sz="2000" b="1">
                <a:solidFill>
                  <a:srgbClr val="FFFFFF"/>
                </a:solidFill>
              </a:rPr>
              <a:t>……………………....…..……</a:t>
            </a:r>
            <a:r>
              <a:rPr lang="en" sz="2000" b="1">
                <a:solidFill>
                  <a:srgbClr val="FF0000"/>
                </a:solidFill>
              </a:rPr>
              <a:t>DTW(i,j-1)</a:t>
            </a:r>
            <a:r>
              <a:rPr lang="en" sz="2000" b="1"/>
              <a:t>}</a:t>
            </a: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>
              <a:solidFill>
                <a:schemeClr val="dk1"/>
              </a:solidFill>
            </a:endParaRPr>
          </a:p>
        </p:txBody>
      </p:sp>
      <p:grpSp>
        <p:nvGrpSpPr>
          <p:cNvPr id="282" name="Google Shape;282;p29"/>
          <p:cNvGrpSpPr/>
          <p:nvPr/>
        </p:nvGrpSpPr>
        <p:grpSpPr>
          <a:xfrm>
            <a:off x="3612054" y="2257382"/>
            <a:ext cx="507234" cy="507090"/>
            <a:chOff x="5101404" y="2487157"/>
            <a:chExt cx="507234" cy="507090"/>
          </a:xfrm>
        </p:grpSpPr>
        <p:sp>
          <p:nvSpPr>
            <p:cNvPr id="283" name="Google Shape;283;p29"/>
            <p:cNvSpPr/>
            <p:nvPr/>
          </p:nvSpPr>
          <p:spPr>
            <a:xfrm>
              <a:off x="5179683" y="2487157"/>
              <a:ext cx="266100" cy="84600"/>
            </a:xfrm>
            <a:prstGeom prst="leftArrow">
              <a:avLst>
                <a:gd name="adj1" fmla="val 71488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9"/>
            <p:cNvSpPr/>
            <p:nvPr/>
          </p:nvSpPr>
          <p:spPr>
            <a:xfrm rot="-5400000">
              <a:off x="5433288" y="2740716"/>
              <a:ext cx="266100" cy="84600"/>
            </a:xfrm>
            <a:prstGeom prst="leftArrow">
              <a:avLst>
                <a:gd name="adj1" fmla="val 71855"/>
                <a:gd name="adj2" fmla="val 50000"/>
              </a:avLst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9"/>
            <p:cNvSpPr/>
            <p:nvPr/>
          </p:nvSpPr>
          <p:spPr>
            <a:xfrm rot="-2700000">
              <a:off x="5056136" y="2740832"/>
              <a:ext cx="512935" cy="84429"/>
            </a:xfrm>
            <a:prstGeom prst="leftArrow">
              <a:avLst>
                <a:gd name="adj1" fmla="val 60944"/>
                <a:gd name="adj2" fmla="val 50000"/>
              </a:avLst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29"/>
          <p:cNvSpPr txBox="1"/>
          <p:nvPr/>
        </p:nvSpPr>
        <p:spPr>
          <a:xfrm>
            <a:off x="712525" y="1937150"/>
            <a:ext cx="634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00"/>
                </a:solidFill>
              </a:rPr>
              <a:t>A</a:t>
            </a:r>
            <a:endParaRPr sz="1800" b="1">
              <a:solidFill>
                <a:srgbClr val="FF0000"/>
              </a:solidFill>
            </a:endParaRPr>
          </a:p>
        </p:txBody>
      </p:sp>
      <p:sp>
        <p:nvSpPr>
          <p:cNvPr id="287" name="Google Shape;287;p29"/>
          <p:cNvSpPr txBox="1"/>
          <p:nvPr/>
        </p:nvSpPr>
        <p:spPr>
          <a:xfrm>
            <a:off x="2523750" y="3926550"/>
            <a:ext cx="634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FF"/>
                </a:solidFill>
              </a:rPr>
              <a:t>B</a:t>
            </a:r>
            <a:endParaRPr sz="1800" b="1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Time Warping</a:t>
            </a:r>
            <a:endParaRPr/>
          </a:p>
        </p:txBody>
      </p:sp>
      <p:pic>
        <p:nvPicPr>
          <p:cNvPr id="293" name="Google Shape;293;p30"/>
          <p:cNvPicPr preferRelativeResize="0"/>
          <p:nvPr/>
        </p:nvPicPr>
        <p:blipFill rotWithShape="1">
          <a:blip r:embed="rId3">
            <a:alphaModFix/>
          </a:blip>
          <a:srcRect t="56890" r="61554"/>
          <a:stretch/>
        </p:blipFill>
        <p:spPr>
          <a:xfrm>
            <a:off x="0" y="1017726"/>
            <a:ext cx="4260299" cy="3975704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0"/>
          <p:cNvSpPr txBox="1"/>
          <p:nvPr/>
        </p:nvSpPr>
        <p:spPr>
          <a:xfrm>
            <a:off x="4349250" y="1403625"/>
            <a:ext cx="4884600" cy="28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DTW(i,j) = d(Ai ,Bj ) + min{ </a:t>
            </a:r>
            <a:r>
              <a:rPr lang="en" sz="2000" b="1">
                <a:solidFill>
                  <a:srgbClr val="0000FF"/>
                </a:solidFill>
              </a:rPr>
              <a:t>DTW(i-1,j-1)</a:t>
            </a:r>
            <a:r>
              <a:rPr lang="en" sz="2000" b="1"/>
              <a:t>, </a:t>
            </a:r>
            <a:r>
              <a:rPr lang="en" sz="2000" b="1">
                <a:solidFill>
                  <a:srgbClr val="FFFFFF"/>
                </a:solidFill>
              </a:rPr>
              <a:t>…………………………......…</a:t>
            </a:r>
            <a:r>
              <a:rPr lang="en" sz="2000" b="1">
                <a:solidFill>
                  <a:srgbClr val="00FF00"/>
                </a:solidFill>
              </a:rPr>
              <a:t>DTW(i-1,j )</a:t>
            </a:r>
            <a:r>
              <a:rPr lang="en" sz="2000" b="1"/>
              <a:t>, </a:t>
            </a:r>
            <a:r>
              <a:rPr lang="en" sz="2000" b="1">
                <a:solidFill>
                  <a:srgbClr val="FFFFFF"/>
                </a:solidFill>
              </a:rPr>
              <a:t>……………………....…..……</a:t>
            </a:r>
            <a:r>
              <a:rPr lang="en" sz="2000" b="1">
                <a:solidFill>
                  <a:srgbClr val="FF0000"/>
                </a:solidFill>
              </a:rPr>
              <a:t>DTW(i,j-1)</a:t>
            </a:r>
            <a:r>
              <a:rPr lang="en" sz="2000" b="1"/>
              <a:t>}</a:t>
            </a: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</a:rPr>
              <a:t>DTW(i,j) = abs(3-4) + min{ </a:t>
            </a:r>
            <a:r>
              <a:rPr lang="en" sz="2000" b="1">
                <a:solidFill>
                  <a:srgbClr val="0000FF"/>
                </a:solidFill>
              </a:rPr>
              <a:t>4</a:t>
            </a:r>
            <a:r>
              <a:rPr lang="en" sz="2000" b="1">
                <a:solidFill>
                  <a:schemeClr val="dk1"/>
                </a:solidFill>
              </a:rPr>
              <a:t>, </a:t>
            </a:r>
            <a:r>
              <a:rPr lang="en" sz="2000" b="1">
                <a:solidFill>
                  <a:srgbClr val="FFFFFF"/>
                </a:solidFill>
              </a:rPr>
              <a:t>………………………….....…</a:t>
            </a:r>
            <a:r>
              <a:rPr lang="en" sz="2000" b="1">
                <a:solidFill>
                  <a:srgbClr val="00FF00"/>
                </a:solidFill>
              </a:rPr>
              <a:t>7</a:t>
            </a:r>
            <a:r>
              <a:rPr lang="en" sz="2000" b="1">
                <a:solidFill>
                  <a:schemeClr val="dk1"/>
                </a:solidFill>
              </a:rPr>
              <a:t>, </a:t>
            </a:r>
            <a:r>
              <a:rPr lang="en" sz="2000" b="1">
                <a:solidFill>
                  <a:srgbClr val="FFFFFF"/>
                </a:solidFill>
              </a:rPr>
              <a:t>……………………..,......……</a:t>
            </a:r>
            <a:r>
              <a:rPr lang="en" sz="2000" b="1">
                <a:solidFill>
                  <a:srgbClr val="FF0000"/>
                </a:solidFill>
              </a:rPr>
              <a:t>2</a:t>
            </a:r>
            <a:r>
              <a:rPr lang="en" sz="2000" b="1">
                <a:solidFill>
                  <a:schemeClr val="dk1"/>
                </a:solidFill>
              </a:rPr>
              <a:t>}</a:t>
            </a:r>
            <a:endParaRPr sz="2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</a:rPr>
              <a:t>DTW(i,j) = 1 + </a:t>
            </a:r>
            <a:r>
              <a:rPr lang="en" sz="2000" b="1">
                <a:solidFill>
                  <a:srgbClr val="FF0000"/>
                </a:solidFill>
              </a:rPr>
              <a:t>2</a:t>
            </a:r>
            <a:r>
              <a:rPr lang="en" sz="2000" b="1">
                <a:solidFill>
                  <a:schemeClr val="dk1"/>
                </a:solidFill>
              </a:rPr>
              <a:t> = 3</a:t>
            </a:r>
            <a:endParaRPr sz="2000" b="1">
              <a:solidFill>
                <a:schemeClr val="dk1"/>
              </a:solidFill>
            </a:endParaRPr>
          </a:p>
        </p:txBody>
      </p:sp>
      <p:grpSp>
        <p:nvGrpSpPr>
          <p:cNvPr id="295" name="Google Shape;295;p30"/>
          <p:cNvGrpSpPr/>
          <p:nvPr/>
        </p:nvGrpSpPr>
        <p:grpSpPr>
          <a:xfrm>
            <a:off x="3612054" y="2257382"/>
            <a:ext cx="507234" cy="507090"/>
            <a:chOff x="5101404" y="2487157"/>
            <a:chExt cx="507234" cy="507090"/>
          </a:xfrm>
        </p:grpSpPr>
        <p:sp>
          <p:nvSpPr>
            <p:cNvPr id="296" name="Google Shape;296;p30"/>
            <p:cNvSpPr/>
            <p:nvPr/>
          </p:nvSpPr>
          <p:spPr>
            <a:xfrm>
              <a:off x="5179683" y="2487157"/>
              <a:ext cx="266100" cy="84600"/>
            </a:xfrm>
            <a:prstGeom prst="leftArrow">
              <a:avLst>
                <a:gd name="adj1" fmla="val 71488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0"/>
            <p:cNvSpPr/>
            <p:nvPr/>
          </p:nvSpPr>
          <p:spPr>
            <a:xfrm rot="-5400000">
              <a:off x="5433288" y="2740716"/>
              <a:ext cx="266100" cy="84600"/>
            </a:xfrm>
            <a:prstGeom prst="leftArrow">
              <a:avLst>
                <a:gd name="adj1" fmla="val 71855"/>
                <a:gd name="adj2" fmla="val 50000"/>
              </a:avLst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0"/>
            <p:cNvSpPr/>
            <p:nvPr/>
          </p:nvSpPr>
          <p:spPr>
            <a:xfrm rot="-2700000">
              <a:off x="5056136" y="2740832"/>
              <a:ext cx="512935" cy="84429"/>
            </a:xfrm>
            <a:prstGeom prst="leftArrow">
              <a:avLst>
                <a:gd name="adj1" fmla="val 60944"/>
                <a:gd name="adj2" fmla="val 50000"/>
              </a:avLst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" name="Google Shape;299;p30"/>
          <p:cNvSpPr txBox="1"/>
          <p:nvPr/>
        </p:nvSpPr>
        <p:spPr>
          <a:xfrm>
            <a:off x="712525" y="1937150"/>
            <a:ext cx="634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00"/>
                </a:solidFill>
              </a:rPr>
              <a:t>A</a:t>
            </a:r>
            <a:endParaRPr sz="1800" b="1">
              <a:solidFill>
                <a:srgbClr val="FF0000"/>
              </a:solidFill>
            </a:endParaRPr>
          </a:p>
        </p:txBody>
      </p:sp>
      <p:sp>
        <p:nvSpPr>
          <p:cNvPr id="300" name="Google Shape;300;p30"/>
          <p:cNvSpPr txBox="1"/>
          <p:nvPr/>
        </p:nvSpPr>
        <p:spPr>
          <a:xfrm>
            <a:off x="2523750" y="3926550"/>
            <a:ext cx="634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FF"/>
                </a:solidFill>
              </a:rPr>
              <a:t>B</a:t>
            </a:r>
            <a:endParaRPr sz="1800" b="1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4789701" cy="3986309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Time Warping</a:t>
            </a:r>
            <a:endParaRPr/>
          </a:p>
        </p:txBody>
      </p:sp>
      <p:pic>
        <p:nvPicPr>
          <p:cNvPr id="307" name="Google Shape;30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6202" y="1017725"/>
            <a:ext cx="3737798" cy="18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Counting: Current Methods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3716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4750775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Common Methods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Windowed peak detection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Pros: computationally inexpensive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Cons: susceptible to false positives</a:t>
            </a:r>
            <a:endParaRPr/>
          </a:p>
          <a:p>
            <a:pPr marL="13716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Academic Research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Template Based (DTW, Wavelet)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Frequency Based (autocorrelation, FFT)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Feature-Based Neural Networks</a:t>
            </a:r>
            <a:endParaRPr sz="20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Pros: highly accurate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Cons: computationally expensive, can require massive amount of training data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13716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55245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Accelerometer: measures linear acceleration (m/sec2)</a:t>
            </a:r>
            <a:endParaRPr sz="2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Gyroscope: measures angular velocity (degrees/sec)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13716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950" y="2634850"/>
            <a:ext cx="3651300" cy="250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6325"/>
            <a:ext cx="4789701" cy="3986312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Time Warping</a:t>
            </a:r>
            <a:endParaRPr/>
          </a:p>
        </p:txBody>
      </p:sp>
      <p:pic>
        <p:nvPicPr>
          <p:cNvPr id="314" name="Google Shape;31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6202" y="1017725"/>
            <a:ext cx="3737798" cy="18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016325"/>
            <a:ext cx="4789701" cy="3986312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Time Warping</a:t>
            </a:r>
            <a:endParaRPr/>
          </a:p>
        </p:txBody>
      </p:sp>
      <p:pic>
        <p:nvPicPr>
          <p:cNvPr id="321" name="Google Shape;32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6202" y="1017725"/>
            <a:ext cx="3737798" cy="18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6325"/>
            <a:ext cx="4789701" cy="3986312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Time Warping</a:t>
            </a:r>
            <a:endParaRPr/>
          </a:p>
        </p:txBody>
      </p:sp>
      <p:pic>
        <p:nvPicPr>
          <p:cNvPr id="328" name="Google Shape;32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6202" y="1017725"/>
            <a:ext cx="3737798" cy="18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016325"/>
            <a:ext cx="4789701" cy="3986312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Time Warping</a:t>
            </a:r>
            <a:endParaRPr/>
          </a:p>
        </p:txBody>
      </p:sp>
      <p:pic>
        <p:nvPicPr>
          <p:cNvPr id="335" name="Google Shape;33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6202" y="1017725"/>
            <a:ext cx="3737798" cy="18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6325"/>
            <a:ext cx="4789701" cy="3986312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Time Warping</a:t>
            </a:r>
            <a:endParaRPr/>
          </a:p>
        </p:txBody>
      </p:sp>
      <p:pic>
        <p:nvPicPr>
          <p:cNvPr id="342" name="Google Shape;34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6202" y="1016325"/>
            <a:ext cx="3737798" cy="18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6325"/>
            <a:ext cx="4789701" cy="3986312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Time Warping</a:t>
            </a:r>
            <a:endParaRPr/>
          </a:p>
        </p:txBody>
      </p:sp>
      <p:pic>
        <p:nvPicPr>
          <p:cNvPr id="349" name="Google Shape;34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6202" y="1017725"/>
            <a:ext cx="3737798" cy="18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Time Warping</a:t>
            </a:r>
            <a:endParaRPr/>
          </a:p>
        </p:txBody>
      </p:sp>
      <p:pic>
        <p:nvPicPr>
          <p:cNvPr id="355" name="Google Shape;3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4789701" cy="398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6202" y="1017725"/>
            <a:ext cx="3737798" cy="18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Time Warping</a:t>
            </a:r>
            <a:endParaRPr/>
          </a:p>
        </p:txBody>
      </p:sp>
      <p:pic>
        <p:nvPicPr>
          <p:cNvPr id="362" name="Google Shape;36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4789701" cy="398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6202" y="1017725"/>
            <a:ext cx="3737798" cy="187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6202" y="3033100"/>
            <a:ext cx="3737798" cy="18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DTW SPRING</a:t>
            </a:r>
            <a:endParaRPr/>
          </a:p>
        </p:txBody>
      </p:sp>
      <p:pic>
        <p:nvPicPr>
          <p:cNvPr id="370" name="Google Shape;37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81700"/>
            <a:ext cx="9144001" cy="3082873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0"/>
          <p:cNvSpPr txBox="1"/>
          <p:nvPr/>
        </p:nvSpPr>
        <p:spPr>
          <a:xfrm>
            <a:off x="0" y="4600500"/>
            <a:ext cx="86094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Yasushi Sakurai, Christos Faloutsos, Masashi Yamamuro: Stream Monitoring under the Time Warping Distance. ICDE 2007:1046-1055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Image: Abdullah Mueen, Eamonn J. Keogh: Extracting Optimal Performance from Dynamic Time Warping. KDD 2016: 2129-2130</a:t>
            </a:r>
            <a:endParaRPr sz="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Template</a:t>
            </a:r>
            <a:endParaRPr/>
          </a:p>
        </p:txBody>
      </p:sp>
      <p:sp>
        <p:nvSpPr>
          <p:cNvPr id="377" name="Google Shape;377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526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Mean step from 23 participants in UbiComp dataset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Approximately 1.8hz stride rate </a:t>
            </a:r>
            <a:endParaRPr/>
          </a:p>
        </p:txBody>
      </p:sp>
      <p:pic>
        <p:nvPicPr>
          <p:cNvPr id="378" name="Google Shape;37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400" y="1152475"/>
            <a:ext cx="4819650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Algorithm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Better accuracy than peak detection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Considers computational efficiency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Remains white-box / intuitive / parameter-light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cxnSp>
        <p:nvCxnSpPr>
          <p:cNvPr id="73" name="Google Shape;73;p15"/>
          <p:cNvCxnSpPr>
            <a:stCxn id="74" idx="1"/>
          </p:cNvCxnSpPr>
          <p:nvPr/>
        </p:nvCxnSpPr>
        <p:spPr>
          <a:xfrm>
            <a:off x="5380113" y="87710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5" name="Google Shape;75;p15"/>
          <p:cNvGrpSpPr/>
          <p:nvPr/>
        </p:nvGrpSpPr>
        <p:grpSpPr>
          <a:xfrm>
            <a:off x="4698525" y="64700"/>
            <a:ext cx="2453600" cy="3567725"/>
            <a:chOff x="4698525" y="64700"/>
            <a:chExt cx="2453600" cy="3567725"/>
          </a:xfrm>
        </p:grpSpPr>
        <p:cxnSp>
          <p:nvCxnSpPr>
            <p:cNvPr id="76" name="Google Shape;76;p15"/>
            <p:cNvCxnSpPr>
              <a:endCxn id="77" idx="1"/>
            </p:cNvCxnSpPr>
            <p:nvPr/>
          </p:nvCxnSpPr>
          <p:spPr>
            <a:xfrm rot="10800000" flipH="1">
              <a:off x="4871225" y="2837093"/>
              <a:ext cx="457800" cy="3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78" name="Google Shape;78;p15"/>
            <p:cNvGrpSpPr/>
            <p:nvPr/>
          </p:nvGrpSpPr>
          <p:grpSpPr>
            <a:xfrm>
              <a:off x="4698525" y="64700"/>
              <a:ext cx="2453600" cy="3567725"/>
              <a:chOff x="4698525" y="64700"/>
              <a:chExt cx="2453600" cy="3567725"/>
            </a:xfrm>
          </p:grpSpPr>
          <p:sp>
            <p:nvSpPr>
              <p:cNvPr id="79" name="Google Shape;79;p15"/>
              <p:cNvSpPr/>
              <p:nvPr/>
            </p:nvSpPr>
            <p:spPr>
              <a:xfrm>
                <a:off x="5380175" y="1786325"/>
                <a:ext cx="1134600" cy="4383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b="1"/>
                  <a:t>Frequency-Based Walk Detection</a:t>
                </a:r>
                <a:endParaRPr sz="800" b="1"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5125363" y="64700"/>
                <a:ext cx="1642425" cy="261000"/>
              </a:xfrm>
              <a:prstGeom prst="flowChartInputOutpu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b="1"/>
                  <a:t>Accelerometer Z</a:t>
                </a:r>
                <a:endParaRPr sz="800" b="1"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5329025" y="2416535"/>
                <a:ext cx="1236900" cy="841115"/>
              </a:xfrm>
              <a:prstGeom prst="flowChartDecision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b="1"/>
                  <a:t>Walking</a:t>
                </a:r>
                <a:endParaRPr sz="800" b="1"/>
              </a:p>
            </p:txBody>
          </p:sp>
          <p:sp>
            <p:nvSpPr>
              <p:cNvPr id="81" name="Google Shape;81;p15"/>
              <p:cNvSpPr txBox="1"/>
              <p:nvPr/>
            </p:nvSpPr>
            <p:spPr>
              <a:xfrm>
                <a:off x="6794225" y="2683638"/>
                <a:ext cx="357900" cy="30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no</a:t>
                </a:r>
                <a:endParaRPr sz="1000"/>
              </a:p>
            </p:txBody>
          </p:sp>
          <p:cxnSp>
            <p:nvCxnSpPr>
              <p:cNvPr id="82" name="Google Shape;82;p15"/>
              <p:cNvCxnSpPr>
                <a:stCxn id="77" idx="3"/>
                <a:endCxn id="81" idx="1"/>
              </p:cNvCxnSpPr>
              <p:nvPr/>
            </p:nvCxnSpPr>
            <p:spPr>
              <a:xfrm>
                <a:off x="6565925" y="2837093"/>
                <a:ext cx="228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83" name="Google Shape;83;p15"/>
              <p:cNvCxnSpPr>
                <a:stCxn id="81" idx="0"/>
              </p:cNvCxnSpPr>
              <p:nvPr/>
            </p:nvCxnSpPr>
            <p:spPr>
              <a:xfrm rot="10800000">
                <a:off x="6954275" y="212238"/>
                <a:ext cx="18900" cy="247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4" name="Google Shape;74;p15"/>
              <p:cNvSpPr/>
              <p:nvPr/>
            </p:nvSpPr>
            <p:spPr>
              <a:xfrm>
                <a:off x="5380113" y="491300"/>
                <a:ext cx="1134694" cy="771600"/>
              </a:xfrm>
              <a:prstGeom prst="flowChartDecision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b="1"/>
                  <a:t>0.5 sec interval</a:t>
                </a:r>
                <a:endParaRPr sz="800" b="1"/>
              </a:p>
            </p:txBody>
          </p:sp>
          <p:cxnSp>
            <p:nvCxnSpPr>
              <p:cNvPr id="84" name="Google Shape;84;p15"/>
              <p:cNvCxnSpPr>
                <a:stCxn id="80" idx="4"/>
                <a:endCxn id="74" idx="0"/>
              </p:cNvCxnSpPr>
              <p:nvPr/>
            </p:nvCxnSpPr>
            <p:spPr>
              <a:xfrm>
                <a:off x="5946575" y="325700"/>
                <a:ext cx="900" cy="165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85" name="Google Shape;85;p15"/>
              <p:cNvSpPr txBox="1"/>
              <p:nvPr/>
            </p:nvSpPr>
            <p:spPr>
              <a:xfrm>
                <a:off x="5703425" y="1314262"/>
                <a:ext cx="488100" cy="30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yes</a:t>
                </a:r>
                <a:endParaRPr sz="1000"/>
              </a:p>
            </p:txBody>
          </p:sp>
          <p:cxnSp>
            <p:nvCxnSpPr>
              <p:cNvPr id="86" name="Google Shape;86;p15"/>
              <p:cNvCxnSpPr>
                <a:stCxn id="74" idx="2"/>
                <a:endCxn id="85" idx="0"/>
              </p:cNvCxnSpPr>
              <p:nvPr/>
            </p:nvCxnSpPr>
            <p:spPr>
              <a:xfrm>
                <a:off x="5947460" y="1262900"/>
                <a:ext cx="0" cy="5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" name="Google Shape;87;p15"/>
              <p:cNvCxnSpPr>
                <a:stCxn id="85" idx="2"/>
                <a:endCxn id="79" idx="0"/>
              </p:cNvCxnSpPr>
              <p:nvPr/>
            </p:nvCxnSpPr>
            <p:spPr>
              <a:xfrm>
                <a:off x="5947475" y="1621162"/>
                <a:ext cx="0" cy="165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88" name="Google Shape;88;p15"/>
              <p:cNvCxnSpPr>
                <a:stCxn id="79" idx="2"/>
                <a:endCxn id="77" idx="0"/>
              </p:cNvCxnSpPr>
              <p:nvPr/>
            </p:nvCxnSpPr>
            <p:spPr>
              <a:xfrm>
                <a:off x="5947475" y="2224625"/>
                <a:ext cx="0" cy="19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89" name="Google Shape;89;p15"/>
              <p:cNvCxnSpPr>
                <a:endCxn id="80" idx="5"/>
              </p:cNvCxnSpPr>
              <p:nvPr/>
            </p:nvCxnSpPr>
            <p:spPr>
              <a:xfrm rot="10800000">
                <a:off x="6603545" y="195200"/>
                <a:ext cx="405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90" name="Google Shape;90;p15"/>
              <p:cNvCxnSpPr>
                <a:stCxn id="74" idx="1"/>
                <a:endCxn id="91" idx="3"/>
              </p:cNvCxnSpPr>
              <p:nvPr/>
            </p:nvCxnSpPr>
            <p:spPr>
              <a:xfrm rot="10800000">
                <a:off x="5056413" y="877100"/>
                <a:ext cx="323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1" name="Google Shape;91;p15"/>
              <p:cNvSpPr txBox="1"/>
              <p:nvPr/>
            </p:nvSpPr>
            <p:spPr>
              <a:xfrm>
                <a:off x="4698525" y="723650"/>
                <a:ext cx="357900" cy="30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no</a:t>
                </a:r>
                <a:endParaRPr sz="1000"/>
              </a:p>
            </p:txBody>
          </p:sp>
          <p:cxnSp>
            <p:nvCxnSpPr>
              <p:cNvPr id="92" name="Google Shape;92;p15"/>
              <p:cNvCxnSpPr>
                <a:stCxn id="91" idx="2"/>
              </p:cNvCxnSpPr>
              <p:nvPr/>
            </p:nvCxnSpPr>
            <p:spPr>
              <a:xfrm flipH="1">
                <a:off x="4870575" y="1030550"/>
                <a:ext cx="6900" cy="182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3" name="Google Shape;93;p15"/>
              <p:cNvSpPr txBox="1"/>
              <p:nvPr/>
            </p:nvSpPr>
            <p:spPr>
              <a:xfrm>
                <a:off x="5702525" y="3325525"/>
                <a:ext cx="488100" cy="30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yes</a:t>
                </a:r>
                <a:endParaRPr sz="1000"/>
              </a:p>
            </p:txBody>
          </p:sp>
          <p:cxnSp>
            <p:nvCxnSpPr>
              <p:cNvPr id="94" name="Google Shape;94;p15"/>
              <p:cNvCxnSpPr>
                <a:stCxn id="77" idx="2"/>
                <a:endCxn id="93" idx="0"/>
              </p:cNvCxnSpPr>
              <p:nvPr/>
            </p:nvCxnSpPr>
            <p:spPr>
              <a:xfrm flipH="1">
                <a:off x="5946575" y="3257650"/>
                <a:ext cx="900" cy="67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95" name="Google Shape;95;p15"/>
          <p:cNvGrpSpPr/>
          <p:nvPr/>
        </p:nvGrpSpPr>
        <p:grpSpPr>
          <a:xfrm>
            <a:off x="5328125" y="197875"/>
            <a:ext cx="2897475" cy="4946625"/>
            <a:chOff x="5328125" y="197875"/>
            <a:chExt cx="2897475" cy="4946625"/>
          </a:xfrm>
        </p:grpSpPr>
        <p:sp>
          <p:nvSpPr>
            <p:cNvPr id="96" name="Google Shape;96;p15"/>
            <p:cNvSpPr/>
            <p:nvPr/>
          </p:nvSpPr>
          <p:spPr>
            <a:xfrm>
              <a:off x="5328125" y="3811838"/>
              <a:ext cx="1236900" cy="4383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/>
                <a:t>Template-Based</a:t>
              </a:r>
              <a:endParaRPr sz="800"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/>
                <a:t>Step Counter</a:t>
              </a:r>
              <a:endParaRPr sz="800" b="1"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5541863" y="4483400"/>
              <a:ext cx="809425" cy="661100"/>
            </a:xfrm>
            <a:prstGeom prst="flowChartDecision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/>
                <a:t>Step</a:t>
              </a:r>
              <a:endParaRPr sz="800" b="1"/>
            </a:p>
          </p:txBody>
        </p:sp>
        <p:cxnSp>
          <p:nvCxnSpPr>
            <p:cNvPr id="98" name="Google Shape;98;p15"/>
            <p:cNvCxnSpPr>
              <a:stCxn id="96" idx="2"/>
              <a:endCxn id="97" idx="0"/>
            </p:cNvCxnSpPr>
            <p:nvPr/>
          </p:nvCxnSpPr>
          <p:spPr>
            <a:xfrm>
              <a:off x="5946575" y="4250138"/>
              <a:ext cx="0" cy="23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9" name="Google Shape;99;p15"/>
            <p:cNvCxnSpPr>
              <a:stCxn id="97" idx="3"/>
            </p:cNvCxnSpPr>
            <p:nvPr/>
          </p:nvCxnSpPr>
          <p:spPr>
            <a:xfrm rot="10800000" flipH="1">
              <a:off x="6351288" y="4804350"/>
              <a:ext cx="656100" cy="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" name="Google Shape;100;p15"/>
            <p:cNvCxnSpPr>
              <a:endCxn id="81" idx="2"/>
            </p:cNvCxnSpPr>
            <p:nvPr/>
          </p:nvCxnSpPr>
          <p:spPr>
            <a:xfrm rot="10800000">
              <a:off x="6973175" y="2990538"/>
              <a:ext cx="34200" cy="1813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1" name="Google Shape;101;p15"/>
            <p:cNvCxnSpPr>
              <a:stCxn id="93" idx="2"/>
              <a:endCxn id="96" idx="0"/>
            </p:cNvCxnSpPr>
            <p:nvPr/>
          </p:nvCxnSpPr>
          <p:spPr>
            <a:xfrm>
              <a:off x="5946575" y="3632425"/>
              <a:ext cx="0" cy="17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2" name="Google Shape;102;p15"/>
            <p:cNvSpPr txBox="1"/>
            <p:nvPr/>
          </p:nvSpPr>
          <p:spPr>
            <a:xfrm>
              <a:off x="7460750" y="4653300"/>
              <a:ext cx="488100" cy="30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yes</a:t>
              </a:r>
              <a:endParaRPr sz="1000"/>
            </a:p>
          </p:txBody>
        </p:sp>
        <p:cxnSp>
          <p:nvCxnSpPr>
            <p:cNvPr id="103" name="Google Shape;103;p15"/>
            <p:cNvCxnSpPr>
              <a:endCxn id="102" idx="1"/>
            </p:cNvCxnSpPr>
            <p:nvPr/>
          </p:nvCxnSpPr>
          <p:spPr>
            <a:xfrm>
              <a:off x="7020650" y="4801950"/>
              <a:ext cx="440100" cy="4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4" name="Google Shape;104;p15"/>
            <p:cNvSpPr/>
            <p:nvPr/>
          </p:nvSpPr>
          <p:spPr>
            <a:xfrm>
              <a:off x="7163300" y="3811850"/>
              <a:ext cx="1062300" cy="4383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/>
                <a:t>Increment step count</a:t>
              </a:r>
              <a:endParaRPr sz="800" b="1"/>
            </a:p>
          </p:txBody>
        </p:sp>
        <p:cxnSp>
          <p:nvCxnSpPr>
            <p:cNvPr id="105" name="Google Shape;105;p15"/>
            <p:cNvCxnSpPr>
              <a:stCxn id="102" idx="0"/>
              <a:endCxn id="104" idx="2"/>
            </p:cNvCxnSpPr>
            <p:nvPr/>
          </p:nvCxnSpPr>
          <p:spPr>
            <a:xfrm rot="10800000">
              <a:off x="7694300" y="4250100"/>
              <a:ext cx="10500" cy="40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6" name="Google Shape;106;p15"/>
            <p:cNvCxnSpPr>
              <a:stCxn id="104" idx="0"/>
            </p:cNvCxnSpPr>
            <p:nvPr/>
          </p:nvCxnSpPr>
          <p:spPr>
            <a:xfrm rot="10800000">
              <a:off x="7657550" y="198950"/>
              <a:ext cx="36900" cy="361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" name="Google Shape;107;p15"/>
            <p:cNvCxnSpPr/>
            <p:nvPr/>
          </p:nvCxnSpPr>
          <p:spPr>
            <a:xfrm>
              <a:off x="6973025" y="197875"/>
              <a:ext cx="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Step Counting</a:t>
            </a:r>
            <a:endParaRPr/>
          </a:p>
        </p:txBody>
      </p:sp>
      <p:pic>
        <p:nvPicPr>
          <p:cNvPr id="384" name="Google Shape;38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022975"/>
            <a:ext cx="3853028" cy="290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150" y="1997325"/>
            <a:ext cx="3853025" cy="295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024400" cy="16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DTW SPRING with step template and UbiComp walking data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1" name="Google Shape;391;p43"/>
          <p:cNvGraphicFramePr/>
          <p:nvPr/>
        </p:nvGraphicFramePr>
        <p:xfrm>
          <a:off x="95250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{0375F0E3-994E-4807-A9AD-0EC67D376D80}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True Step Count</a:t>
                      </a:r>
                      <a:endParaRPr b="1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Steps Counted</a:t>
                      </a:r>
                      <a:endParaRPr b="1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% Error</a:t>
                      </a:r>
                      <a:endParaRPr b="1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74</a:t>
                      </a:r>
                      <a:endParaRPr sz="1800"/>
                    </a:p>
                  </a:txBody>
                  <a:tcPr marL="9525" marR="9525" marT="9525" marB="91425" anchor="b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64</a:t>
                      </a:r>
                      <a:endParaRPr sz="1800"/>
                    </a:p>
                  </a:txBody>
                  <a:tcPr marL="9525" marR="9525" marT="9525" marB="91425" anchor="b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0.13513514</a:t>
                      </a:r>
                      <a:endParaRPr sz="1800"/>
                    </a:p>
                  </a:txBody>
                  <a:tcPr marL="9525" marR="9525" marT="9525" marB="91425" anchor="b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85</a:t>
                      </a:r>
                      <a:endParaRPr sz="1800"/>
                    </a:p>
                  </a:txBody>
                  <a:tcPr marL="9525" marR="9525" marT="9525" marB="91425" anchor="b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79</a:t>
                      </a:r>
                      <a:endParaRPr sz="1800"/>
                    </a:p>
                  </a:txBody>
                  <a:tcPr marL="9525" marR="9525" marT="9525" marB="91425" anchor="b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0.07058824</a:t>
                      </a:r>
                      <a:endParaRPr sz="1800"/>
                    </a:p>
                  </a:txBody>
                  <a:tcPr marL="9525" marR="9525" marT="9525" marB="91425" anchor="b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...</a:t>
                      </a:r>
                      <a:endParaRPr sz="1800"/>
                    </a:p>
                  </a:txBody>
                  <a:tcPr marL="9525" marR="9525" marT="9525" marB="91425" anchor="b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...</a:t>
                      </a:r>
                      <a:endParaRPr sz="1800"/>
                    </a:p>
                  </a:txBody>
                  <a:tcPr marL="9525" marR="9525" marT="9525" marB="91425" anchor="b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...</a:t>
                      </a:r>
                      <a:endParaRPr sz="1800"/>
                    </a:p>
                  </a:txBody>
                  <a:tcPr marL="9525" marR="9525" marT="9525" marB="91425" anchor="b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85</a:t>
                      </a:r>
                      <a:endParaRPr sz="1800"/>
                    </a:p>
                  </a:txBody>
                  <a:tcPr marL="9525" marR="9525" marT="9525" marB="91425" anchor="b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70</a:t>
                      </a:r>
                      <a:endParaRPr sz="1800"/>
                    </a:p>
                  </a:txBody>
                  <a:tcPr marL="9525" marR="9525" marT="9525" marB="91425" anchor="b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0.17647059</a:t>
                      </a:r>
                      <a:endParaRPr sz="1800"/>
                    </a:p>
                  </a:txBody>
                  <a:tcPr marL="9525" marR="9525" marT="9525" marB="91425" anchor="b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70</a:t>
                      </a:r>
                      <a:endParaRPr sz="1800"/>
                    </a:p>
                  </a:txBody>
                  <a:tcPr marL="9525" marR="9525" marT="9525" marB="91425" anchor="b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64</a:t>
                      </a:r>
                      <a:endParaRPr sz="1800"/>
                    </a:p>
                  </a:txBody>
                  <a:tcPr marL="9525" marR="9525" marT="9525" marB="91425" anchor="b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0.08571429</a:t>
                      </a:r>
                      <a:endParaRPr sz="1800"/>
                    </a:p>
                  </a:txBody>
                  <a:tcPr marL="9525" marR="9525" marT="9525" marB="91425" anchor="b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92" name="Google Shape;392;p43"/>
          <p:cNvSpPr txBox="1"/>
          <p:nvPr/>
        </p:nvSpPr>
        <p:spPr>
          <a:xfrm>
            <a:off x="5222400" y="4055625"/>
            <a:ext cx="29691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Overall Accuracy:</a:t>
            </a:r>
            <a:r>
              <a:rPr lang="en" sz="1800"/>
              <a:t> 87.16%</a:t>
            </a:r>
            <a:endParaRPr sz="1800"/>
          </a:p>
        </p:txBody>
      </p:sp>
      <p:sp>
        <p:nvSpPr>
          <p:cNvPr id="393" name="Google Shape;393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Offline Step Count Accuracy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MbientLab MetaMotionR</a:t>
            </a:r>
            <a:endParaRPr/>
          </a:p>
        </p:txBody>
      </p:sp>
      <p:sp>
        <p:nvSpPr>
          <p:cNvPr id="399" name="Google Shape;399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16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100hz sampling rate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Accelerometer, gyro, magnetometer, temperature, barometer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Stream via Bluetooth LE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00" name="Google Shape;40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6264" y="1152474"/>
            <a:ext cx="2577300" cy="36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6039" y="1888225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MetaWear API</a:t>
            </a:r>
            <a:endParaRPr/>
          </a:p>
        </p:txBody>
      </p:sp>
      <p:sp>
        <p:nvSpPr>
          <p:cNvPr id="407" name="Google Shape;407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677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Python3 API that wraps around the MetaWear C++ library 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Supported on Linux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development done in VirtualBox virtual machine running latest Ubuntu</a:t>
            </a:r>
            <a:endParaRPr/>
          </a:p>
        </p:txBody>
      </p:sp>
      <p:pic>
        <p:nvPicPr>
          <p:cNvPr id="408" name="Google Shape;408;p45" title="clip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1400" y="1170125"/>
            <a:ext cx="3850200" cy="288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46" title="Capstone_vid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and Future Directions</a:t>
            </a:r>
            <a:endParaRPr/>
          </a:p>
        </p:txBody>
      </p:sp>
      <p:sp>
        <p:nvSpPr>
          <p:cNvPr id="419" name="Google Shape;419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7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Write code in Swift and run from a mobile app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Save output to CSV file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Measure ground truth step count for more accurate algorithm evaluation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Replicate algorithm for running, walking down stairs, etc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Fine tuning: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Compare accuracy at different sampling rates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Try multidimensional DTW SPRING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425" name="Google Shape;425;p48"/>
          <p:cNvSpPr txBox="1">
            <a:spLocks noGrp="1"/>
          </p:cNvSpPr>
          <p:nvPr>
            <p:ph type="body" idx="1"/>
          </p:nvPr>
        </p:nvSpPr>
        <p:spPr>
          <a:xfrm>
            <a:off x="156500" y="2117275"/>
            <a:ext cx="8520600" cy="23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Yasushi Sakurai, Christos Faloutsos, Masashi Yamamuro: Stream Monitoring under the Time Warping Distance. ICDE 2007:1046-1055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Abdullah Mueen, Eamonn J. Keogh: Extracting Optimal Performance from Dynamic Time Warping. KDD 2016: 2129-2130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rgbClr val="303030"/>
                </a:solidFill>
                <a:highlight>
                  <a:srgbClr val="FFFFFF"/>
                </a:highlight>
              </a:rPr>
              <a:t>Kang, X., Huang, B., &amp; Qi, G. (2018). A Novel Walking Detection and Step Counting Algorithm Using Unconstrained Smartphones. </a:t>
            </a:r>
            <a:r>
              <a:rPr lang="en" sz="1200" i="1">
                <a:solidFill>
                  <a:srgbClr val="303030"/>
                </a:solidFill>
                <a:highlight>
                  <a:srgbClr val="FFFFFF"/>
                </a:highlight>
              </a:rPr>
              <a:t>Sensors (Basel, Switzerland)</a:t>
            </a:r>
            <a:r>
              <a:rPr lang="en" sz="1200">
                <a:solidFill>
                  <a:srgbClr val="303030"/>
                </a:solidFill>
                <a:highlight>
                  <a:srgbClr val="FFFFFF"/>
                </a:highlight>
              </a:rPr>
              <a:t>, </a:t>
            </a:r>
            <a:r>
              <a:rPr lang="en" sz="1200" i="1">
                <a:solidFill>
                  <a:srgbClr val="303030"/>
                </a:solidFill>
                <a:highlight>
                  <a:srgbClr val="FFFFFF"/>
                </a:highlight>
              </a:rPr>
              <a:t>18</a:t>
            </a:r>
            <a:r>
              <a:rPr lang="en" sz="1200">
                <a:solidFill>
                  <a:srgbClr val="303030"/>
                </a:solidFill>
                <a:highlight>
                  <a:srgbClr val="FFFFFF"/>
                </a:highlight>
              </a:rPr>
              <a:t>(1), 297. https://doi.org/10.3390/s18010297</a:t>
            </a:r>
            <a:endParaRPr sz="1200">
              <a:solidFill>
                <a:srgbClr val="303030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Harle, R., &amp; Brajdic, A. (2017). </a:t>
            </a:r>
            <a:r>
              <a:rPr lang="en" sz="1200" i="1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Research data supporting "Walk detection and step counting on unconstrained smartphones"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[Dataset]. https://doi.org/10.17863/CAM.12982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rgbClr val="303030"/>
                </a:solidFill>
                <a:highlight>
                  <a:srgbClr val="FFFFFF"/>
                </a:highlight>
              </a:rPr>
              <a:t>Shokoohi-Yekta, M., Hu, B., Jin, H., Wang, J., &amp; Keogh, E. (2017). Generalizing DTW to the multi-dimensional case requires an adaptive approach. </a:t>
            </a:r>
            <a:r>
              <a:rPr lang="en" sz="1200" i="1">
                <a:solidFill>
                  <a:srgbClr val="303030"/>
                </a:solidFill>
                <a:highlight>
                  <a:srgbClr val="FFFFFF"/>
                </a:highlight>
              </a:rPr>
              <a:t>Data mining and knowledge discovery</a:t>
            </a:r>
            <a:r>
              <a:rPr lang="en" sz="1200">
                <a:solidFill>
                  <a:srgbClr val="303030"/>
                </a:solidFill>
                <a:highlight>
                  <a:srgbClr val="FFFFFF"/>
                </a:highlight>
              </a:rPr>
              <a:t>, </a:t>
            </a:r>
            <a:r>
              <a:rPr lang="en" sz="1200" i="1">
                <a:solidFill>
                  <a:srgbClr val="303030"/>
                </a:solidFill>
                <a:highlight>
                  <a:srgbClr val="FFFFFF"/>
                </a:highlight>
              </a:rPr>
              <a:t>31</a:t>
            </a:r>
            <a:r>
              <a:rPr lang="en" sz="1200">
                <a:solidFill>
                  <a:srgbClr val="303030"/>
                </a:solidFill>
                <a:highlight>
                  <a:srgbClr val="FFFFFF"/>
                </a:highlight>
              </a:rPr>
              <a:t>(1), 1–31. </a:t>
            </a: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https://doi.org/10.1007/s10618-016-0455-0</a:t>
            </a:r>
            <a:endParaRPr sz="1200">
              <a:solidFill>
                <a:srgbClr val="303030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200"/>
              <a:buChar char="●"/>
            </a:pPr>
            <a:r>
              <a:rPr lang="en" sz="1200">
                <a:solidFill>
                  <a:srgbClr val="303030"/>
                </a:solidFill>
                <a:highlight>
                  <a:srgbClr val="FFFFFF"/>
                </a:highlight>
              </a:rPr>
              <a:t>Nikolas Rieble -  </a:t>
            </a: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https://stackoverflow.com/questions/36549932/pattern-detection-in-time-series-data</a:t>
            </a:r>
            <a:endParaRPr sz="1200">
              <a:solidFill>
                <a:srgbClr val="303030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200"/>
              <a:buChar char="●"/>
            </a:pP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http://scipy.github.io/devdocs/generated/scipy.signal.welch.html</a:t>
            </a:r>
            <a:endParaRPr sz="1200">
              <a:solidFill>
                <a:srgbClr val="303030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200"/>
              <a:buChar char="●"/>
            </a:pPr>
            <a:r>
              <a:rPr lang="en" sz="1200">
                <a:solidFill>
                  <a:srgbClr val="303030"/>
                </a:solidFill>
                <a:highlight>
                  <a:srgbClr val="FFFFFF"/>
                </a:highlight>
              </a:rPr>
              <a:t>https://mbientlab.com/tutorials/CppDevelopment.html</a:t>
            </a:r>
            <a:endParaRPr sz="1200">
              <a:solidFill>
                <a:srgbClr val="303030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19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311700" y="1562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Brajdic &amp; Harle 2013 Walking Dataset</a:t>
            </a:r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1"/>
          </p:nvPr>
        </p:nvSpPr>
        <p:spPr>
          <a:xfrm>
            <a:off x="311700" y="2402125"/>
            <a:ext cx="8520600" cy="21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Smartphone accelerometer data from 27 participants (23 used here)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gathered with smartphone in 6 positions (“handheld / not-in-use” used as a proxy for a wrist-worn device)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Total steps and walking onset / offset timestamps recorded, however individual step timestamps unknown</a:t>
            </a:r>
            <a:endParaRPr/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7143750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UbiComp Sample Data</a:t>
            </a:r>
            <a:endParaRPr/>
          </a:p>
        </p:txBody>
      </p:sp>
      <p:grpSp>
        <p:nvGrpSpPr>
          <p:cNvPr id="120" name="Google Shape;120;p17"/>
          <p:cNvGrpSpPr/>
          <p:nvPr/>
        </p:nvGrpSpPr>
        <p:grpSpPr>
          <a:xfrm>
            <a:off x="1964150" y="1260000"/>
            <a:ext cx="7993325" cy="3883500"/>
            <a:chOff x="1964150" y="1260000"/>
            <a:chExt cx="7993325" cy="3883500"/>
          </a:xfrm>
        </p:grpSpPr>
        <p:pic>
          <p:nvPicPr>
            <p:cNvPr id="121" name="Google Shape;121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24113" y="1260000"/>
              <a:ext cx="4695775" cy="3368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" name="Google Shape;122;p17"/>
            <p:cNvSpPr txBox="1"/>
            <p:nvPr/>
          </p:nvSpPr>
          <p:spPr>
            <a:xfrm>
              <a:off x="4204675" y="4472400"/>
              <a:ext cx="5752800" cy="67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Samples</a:t>
              </a:r>
              <a:endParaRPr/>
            </a:p>
          </p:txBody>
        </p:sp>
        <p:sp>
          <p:nvSpPr>
            <p:cNvPr id="123" name="Google Shape;123;p17"/>
            <p:cNvSpPr txBox="1"/>
            <p:nvPr/>
          </p:nvSpPr>
          <p:spPr>
            <a:xfrm rot="-5400000">
              <a:off x="938150" y="2384425"/>
              <a:ext cx="2723100" cy="67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Linear Acceleration (m/sec2)</a:t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Frequency-Based Walk Detection</a:t>
            </a:r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people walk with a stride rate between 1.2 and 2.4 hz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By transforming the accelerometer signal from the time domain to the frequency domain, we can assess whether the incoming signal shows a stride rate consistent with walking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2869775"/>
            <a:ext cx="5715000" cy="227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Fourier Transform</a:t>
            </a:r>
            <a:endParaRPr/>
          </a:p>
        </p:txBody>
      </p:sp>
      <p:pic>
        <p:nvPicPr>
          <p:cNvPr id="136" name="Google Shape;136;p19"/>
          <p:cNvPicPr preferRelativeResize="0"/>
          <p:nvPr/>
        </p:nvPicPr>
        <p:blipFill rotWithShape="1">
          <a:blip r:embed="rId3">
            <a:alphaModFix/>
          </a:blip>
          <a:srcRect r="69354"/>
          <a:stretch/>
        </p:blipFill>
        <p:spPr>
          <a:xfrm>
            <a:off x="152400" y="1170125"/>
            <a:ext cx="2682600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Fourier Transform</a:t>
            </a:r>
            <a:endParaRPr/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753475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 txBox="1"/>
          <p:nvPr/>
        </p:nvSpPr>
        <p:spPr>
          <a:xfrm>
            <a:off x="3604800" y="1231700"/>
            <a:ext cx="587100" cy="3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2 hz</a:t>
            </a:r>
            <a:endParaRPr sz="1200" b="1"/>
          </a:p>
        </p:txBody>
      </p:sp>
      <p:sp>
        <p:nvSpPr>
          <p:cNvPr id="144" name="Google Shape;144;p20"/>
          <p:cNvSpPr txBox="1"/>
          <p:nvPr/>
        </p:nvSpPr>
        <p:spPr>
          <a:xfrm>
            <a:off x="5659875" y="1231700"/>
            <a:ext cx="587100" cy="3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6 hz</a:t>
            </a:r>
            <a:endParaRPr sz="1200" b="1"/>
          </a:p>
        </p:txBody>
      </p:sp>
      <p:sp>
        <p:nvSpPr>
          <p:cNvPr id="145" name="Google Shape;145;p20"/>
          <p:cNvSpPr txBox="1"/>
          <p:nvPr/>
        </p:nvSpPr>
        <p:spPr>
          <a:xfrm>
            <a:off x="7714950" y="1231700"/>
            <a:ext cx="587100" cy="3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3 hz</a:t>
            </a:r>
            <a:endParaRPr sz="12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Fourier Transform</a:t>
            </a:r>
            <a:endParaRPr/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753475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 rotWithShape="1">
          <a:blip r:embed="rId3">
            <a:alphaModFix/>
          </a:blip>
          <a:srcRect r="69354"/>
          <a:stretch/>
        </p:blipFill>
        <p:spPr>
          <a:xfrm>
            <a:off x="152400" y="3048000"/>
            <a:ext cx="2682600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1"/>
          <p:cNvSpPr/>
          <p:nvPr/>
        </p:nvSpPr>
        <p:spPr>
          <a:xfrm>
            <a:off x="3543750" y="3809400"/>
            <a:ext cx="799800" cy="57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FFT</a:t>
            </a:r>
            <a:endParaRPr b="1"/>
          </a:p>
        </p:txBody>
      </p:sp>
      <p:sp>
        <p:nvSpPr>
          <p:cNvPr id="154" name="Google Shape;154;p21"/>
          <p:cNvSpPr/>
          <p:nvPr/>
        </p:nvSpPr>
        <p:spPr>
          <a:xfrm>
            <a:off x="2835000" y="3852750"/>
            <a:ext cx="516300" cy="48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1"/>
          <p:cNvSpPr/>
          <p:nvPr/>
        </p:nvSpPr>
        <p:spPr>
          <a:xfrm>
            <a:off x="4572000" y="3852750"/>
            <a:ext cx="516300" cy="48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" name="Google Shape;156;p21"/>
          <p:cNvGrpSpPr/>
          <p:nvPr/>
        </p:nvGrpSpPr>
        <p:grpSpPr>
          <a:xfrm>
            <a:off x="5659875" y="3418025"/>
            <a:ext cx="2307900" cy="1563600"/>
            <a:chOff x="5659875" y="3418025"/>
            <a:chExt cx="2307900" cy="1563600"/>
          </a:xfrm>
        </p:grpSpPr>
        <p:cxnSp>
          <p:nvCxnSpPr>
            <p:cNvPr id="157" name="Google Shape;157;p21"/>
            <p:cNvCxnSpPr/>
            <p:nvPr/>
          </p:nvCxnSpPr>
          <p:spPr>
            <a:xfrm>
              <a:off x="5659875" y="3418025"/>
              <a:ext cx="0" cy="12354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21"/>
            <p:cNvCxnSpPr/>
            <p:nvPr/>
          </p:nvCxnSpPr>
          <p:spPr>
            <a:xfrm rot="10800000">
              <a:off x="5659875" y="4653425"/>
              <a:ext cx="23079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9" name="Google Shape;159;p21"/>
            <p:cNvGrpSpPr/>
            <p:nvPr/>
          </p:nvGrpSpPr>
          <p:grpSpPr>
            <a:xfrm>
              <a:off x="5994000" y="3493125"/>
              <a:ext cx="111300" cy="901200"/>
              <a:chOff x="5994000" y="3493125"/>
              <a:chExt cx="111300" cy="901200"/>
            </a:xfrm>
          </p:grpSpPr>
          <p:cxnSp>
            <p:nvCxnSpPr>
              <p:cNvPr id="160" name="Google Shape;160;p21"/>
              <p:cNvCxnSpPr/>
              <p:nvPr/>
            </p:nvCxnSpPr>
            <p:spPr>
              <a:xfrm flipH="1">
                <a:off x="5994000" y="3493125"/>
                <a:ext cx="40500" cy="9012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C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" name="Google Shape;161;p21"/>
              <p:cNvCxnSpPr/>
              <p:nvPr/>
            </p:nvCxnSpPr>
            <p:spPr>
              <a:xfrm>
                <a:off x="6034500" y="3509225"/>
                <a:ext cx="70800" cy="8748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C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2" name="Google Shape;162;p21"/>
            <p:cNvGrpSpPr/>
            <p:nvPr/>
          </p:nvGrpSpPr>
          <p:grpSpPr>
            <a:xfrm>
              <a:off x="6479625" y="3885600"/>
              <a:ext cx="71100" cy="501300"/>
              <a:chOff x="6479625" y="3885600"/>
              <a:chExt cx="71100" cy="501300"/>
            </a:xfrm>
          </p:grpSpPr>
          <p:cxnSp>
            <p:nvCxnSpPr>
              <p:cNvPr id="163" name="Google Shape;163;p21"/>
              <p:cNvCxnSpPr/>
              <p:nvPr/>
            </p:nvCxnSpPr>
            <p:spPr>
              <a:xfrm flipH="1">
                <a:off x="6479625" y="3890400"/>
                <a:ext cx="30900" cy="491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99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4" name="Google Shape;164;p21"/>
              <p:cNvCxnSpPr/>
              <p:nvPr/>
            </p:nvCxnSpPr>
            <p:spPr>
              <a:xfrm>
                <a:off x="6510525" y="3885600"/>
                <a:ext cx="40200" cy="5013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99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5" name="Google Shape;165;p21"/>
            <p:cNvGrpSpPr/>
            <p:nvPr/>
          </p:nvGrpSpPr>
          <p:grpSpPr>
            <a:xfrm>
              <a:off x="7208925" y="3885600"/>
              <a:ext cx="71100" cy="501300"/>
              <a:chOff x="6479625" y="3885600"/>
              <a:chExt cx="71100" cy="501300"/>
            </a:xfrm>
          </p:grpSpPr>
          <p:cxnSp>
            <p:nvCxnSpPr>
              <p:cNvPr id="166" name="Google Shape;166;p21"/>
              <p:cNvCxnSpPr/>
              <p:nvPr/>
            </p:nvCxnSpPr>
            <p:spPr>
              <a:xfrm flipH="1">
                <a:off x="6479625" y="3890400"/>
                <a:ext cx="30900" cy="491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6AA84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7" name="Google Shape;167;p21"/>
              <p:cNvCxnSpPr/>
              <p:nvPr/>
            </p:nvCxnSpPr>
            <p:spPr>
              <a:xfrm>
                <a:off x="6510525" y="3885600"/>
                <a:ext cx="40200" cy="5013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6AA84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68" name="Google Shape;168;p21"/>
            <p:cNvCxnSpPr/>
            <p:nvPr/>
          </p:nvCxnSpPr>
          <p:spPr>
            <a:xfrm>
              <a:off x="5659875" y="4384125"/>
              <a:ext cx="344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" name="Google Shape;169;p21"/>
            <p:cNvCxnSpPr/>
            <p:nvPr/>
          </p:nvCxnSpPr>
          <p:spPr>
            <a:xfrm>
              <a:off x="6105375" y="4384125"/>
              <a:ext cx="3849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21"/>
            <p:cNvCxnSpPr/>
            <p:nvPr/>
          </p:nvCxnSpPr>
          <p:spPr>
            <a:xfrm>
              <a:off x="6550725" y="4384125"/>
              <a:ext cx="6582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21"/>
            <p:cNvCxnSpPr/>
            <p:nvPr/>
          </p:nvCxnSpPr>
          <p:spPr>
            <a:xfrm>
              <a:off x="7280025" y="4384125"/>
              <a:ext cx="6579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21"/>
            <p:cNvCxnSpPr/>
            <p:nvPr/>
          </p:nvCxnSpPr>
          <p:spPr>
            <a:xfrm>
              <a:off x="6049650" y="4567325"/>
              <a:ext cx="0" cy="1722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" name="Google Shape;173;p21"/>
            <p:cNvCxnSpPr/>
            <p:nvPr/>
          </p:nvCxnSpPr>
          <p:spPr>
            <a:xfrm>
              <a:off x="6515175" y="4567325"/>
              <a:ext cx="0" cy="1722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" name="Google Shape;174;p21"/>
            <p:cNvCxnSpPr/>
            <p:nvPr/>
          </p:nvCxnSpPr>
          <p:spPr>
            <a:xfrm>
              <a:off x="7244475" y="4567325"/>
              <a:ext cx="0" cy="1722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5" name="Google Shape;175;p21"/>
            <p:cNvSpPr txBox="1"/>
            <p:nvPr/>
          </p:nvSpPr>
          <p:spPr>
            <a:xfrm>
              <a:off x="5892525" y="4653425"/>
              <a:ext cx="587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/>
                <a:t>2 hz</a:t>
              </a:r>
              <a:endParaRPr sz="1200" b="1"/>
            </a:p>
          </p:txBody>
        </p:sp>
        <p:sp>
          <p:nvSpPr>
            <p:cNvPr id="176" name="Google Shape;176;p21"/>
            <p:cNvSpPr txBox="1"/>
            <p:nvPr/>
          </p:nvSpPr>
          <p:spPr>
            <a:xfrm>
              <a:off x="7031925" y="4653425"/>
              <a:ext cx="587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/>
                <a:t>6 hz</a:t>
              </a:r>
              <a:endParaRPr sz="1200" b="1"/>
            </a:p>
          </p:txBody>
        </p:sp>
        <p:sp>
          <p:nvSpPr>
            <p:cNvPr id="177" name="Google Shape;177;p21"/>
            <p:cNvSpPr txBox="1"/>
            <p:nvPr/>
          </p:nvSpPr>
          <p:spPr>
            <a:xfrm>
              <a:off x="6353500" y="4653425"/>
              <a:ext cx="5871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/>
                <a:t>3 hz</a:t>
              </a:r>
              <a:endParaRPr sz="1200" b="1"/>
            </a:p>
          </p:txBody>
        </p:sp>
      </p:grpSp>
      <p:sp>
        <p:nvSpPr>
          <p:cNvPr id="178" name="Google Shape;178;p21"/>
          <p:cNvSpPr txBox="1"/>
          <p:nvPr/>
        </p:nvSpPr>
        <p:spPr>
          <a:xfrm>
            <a:off x="3604800" y="1231700"/>
            <a:ext cx="587100" cy="3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2 hz</a:t>
            </a:r>
            <a:endParaRPr sz="1200" b="1"/>
          </a:p>
        </p:txBody>
      </p:sp>
      <p:sp>
        <p:nvSpPr>
          <p:cNvPr id="179" name="Google Shape;179;p21"/>
          <p:cNvSpPr txBox="1"/>
          <p:nvPr/>
        </p:nvSpPr>
        <p:spPr>
          <a:xfrm>
            <a:off x="7714950" y="1231700"/>
            <a:ext cx="587100" cy="3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3 hz</a:t>
            </a:r>
            <a:endParaRPr sz="1200" b="1"/>
          </a:p>
        </p:txBody>
      </p:sp>
      <p:sp>
        <p:nvSpPr>
          <p:cNvPr id="180" name="Google Shape;180;p21"/>
          <p:cNvSpPr txBox="1"/>
          <p:nvPr/>
        </p:nvSpPr>
        <p:spPr>
          <a:xfrm>
            <a:off x="5659875" y="1231700"/>
            <a:ext cx="587100" cy="3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6 hz</a:t>
            </a:r>
            <a:endParaRPr sz="12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1058</Words>
  <Application>Microsoft Macintosh PowerPoint</Application>
  <PresentationFormat>On-screen Show (16:9)</PresentationFormat>
  <Paragraphs>191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Verdana</vt:lpstr>
      <vt:lpstr>Simple Light</vt:lpstr>
      <vt:lpstr>Capstone Project:</vt:lpstr>
      <vt:lpstr>Step Counting: Current Methods</vt:lpstr>
      <vt:lpstr>Proposed Algorithm</vt:lpstr>
      <vt:lpstr>Brajdic &amp; Harle 2013 Walking Dataset</vt:lpstr>
      <vt:lpstr>UbiComp Sample Data</vt:lpstr>
      <vt:lpstr>Frequency-Based Walk Detection</vt:lpstr>
      <vt:lpstr>Fourier Transform</vt:lpstr>
      <vt:lpstr>Fourier Transform</vt:lpstr>
      <vt:lpstr>Fourier Transform</vt:lpstr>
      <vt:lpstr>Frequency-Based Walk Detection</vt:lpstr>
      <vt:lpstr>Offline Walk Detection Performance</vt:lpstr>
      <vt:lpstr>PowerPoint Presentation</vt:lpstr>
      <vt:lpstr>Template-Based Step Counter</vt:lpstr>
      <vt:lpstr>Template-Based Step Counter</vt:lpstr>
      <vt:lpstr>Dynamic Time Warping</vt:lpstr>
      <vt:lpstr>Dynamic Time Warping</vt:lpstr>
      <vt:lpstr>Dynamic Time Warping</vt:lpstr>
      <vt:lpstr>Dynamic Time Warping</vt:lpstr>
      <vt:lpstr>Dynamic Time Warping</vt:lpstr>
      <vt:lpstr>Dynamic Time Warping</vt:lpstr>
      <vt:lpstr>Dynamic Time Warping</vt:lpstr>
      <vt:lpstr>Dynamic Time Warping</vt:lpstr>
      <vt:lpstr>Dynamic Time Warping</vt:lpstr>
      <vt:lpstr>Dynamic Time Warping</vt:lpstr>
      <vt:lpstr>Dynamic Time Warping</vt:lpstr>
      <vt:lpstr>Dynamic Time Warping</vt:lpstr>
      <vt:lpstr>Dynamic Time Warping</vt:lpstr>
      <vt:lpstr>DTW SPRING</vt:lpstr>
      <vt:lpstr>Step Template</vt:lpstr>
      <vt:lpstr>Sample Step Counting</vt:lpstr>
      <vt:lpstr>Offline Step Count Accuracy</vt:lpstr>
      <vt:lpstr>MbientLab MetaMotionR</vt:lpstr>
      <vt:lpstr>MetaWear API</vt:lpstr>
      <vt:lpstr>PowerPoint Presentation</vt:lpstr>
      <vt:lpstr>Limitations and Future Directions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Project:</dc:title>
  <cp:lastModifiedBy>Microsoft Office User</cp:lastModifiedBy>
  <cp:revision>1</cp:revision>
  <dcterms:modified xsi:type="dcterms:W3CDTF">2020-09-09T19:02:24Z</dcterms:modified>
</cp:coreProperties>
</file>